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1" r:id="rId3"/>
    <p:sldMasterId id="2147483683" r:id="rId4"/>
    <p:sldMasterId id="2147483694" r:id="rId5"/>
    <p:sldMasterId id="2147483706" r:id="rId6"/>
    <p:sldMasterId id="2147483718" r:id="rId7"/>
    <p:sldMasterId id="2147483730" r:id="rId8"/>
  </p:sldMasterIdLst>
  <p:notesMasterIdLst>
    <p:notesMasterId r:id="rId34"/>
  </p:notesMasterIdLst>
  <p:sldIdLst>
    <p:sldId id="262" r:id="rId9"/>
    <p:sldId id="263" r:id="rId10"/>
    <p:sldId id="264" r:id="rId11"/>
    <p:sldId id="265" r:id="rId12"/>
    <p:sldId id="257" r:id="rId13"/>
    <p:sldId id="258" r:id="rId14"/>
    <p:sldId id="260" r:id="rId15"/>
    <p:sldId id="26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4" r:id="rId31"/>
    <p:sldId id="282" r:id="rId32"/>
    <p:sldId id="266" r:id="rId33"/>
  </p:sldIdLst>
  <p:sldSz cx="9144000" cy="5143500" type="screen16x9"/>
  <p:notesSz cx="6858000" cy="9144000"/>
  <p:embeddedFontLst>
    <p:embeddedFont>
      <p:font typeface="Roboto" charset="0"/>
      <p:regular r:id="rId35"/>
      <p:bold r:id="rId36"/>
      <p:italic r:id="rId37"/>
      <p:boldItalic r:id="rId38"/>
    </p:embeddedFont>
    <p:embeddedFont>
      <p:font typeface="AR BLANCA" charset="0"/>
      <p:regular r:id="rId39"/>
    </p:embeddedFont>
    <p:embeddedFont>
      <p:font typeface="Franklin Gothic Medium" pitchFamily="34" charset="0"/>
      <p:regular r:id="rId40"/>
      <p:italic r:id="rId41"/>
    </p:embeddedFont>
    <p:embeddedFont>
      <p:font typeface="Franklin Gothic Book" pitchFamily="34" charset="0"/>
      <p:regular r:id="rId42"/>
      <p:italic r:id="rId43"/>
    </p:embeddedFont>
    <p:embeddedFont>
      <p:font typeface="Wingdings 2" pitchFamily="18" charset="2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28C0A40-996A-482A-A46E-25DE7E75EFDB}">
  <a:tblStyle styleId="{B28C0A40-996A-482A-A46E-25DE7E75EF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3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5.fntdata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2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1142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ca73b7a90c765d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ca73b7a90c765d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679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55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e1f7a4f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e1f7a4f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42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669abe7e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669abe7e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167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029cd7a1e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029cd7a1e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085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726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ac2d54263abd4b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ac2d54263abd4b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62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ac2d54263abd4b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ac2d54263abd4b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41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ac2d54263abd4b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ac2d54263abd4b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804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ca73b7a90c765d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ca73b7a90c765d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17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ca73b7a90c765d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ca73b7a90c765d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33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ca73b7a90c765d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ca73b7a90c765d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44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ca73b7a90c765d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ca73b7a90c765d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ca73b7a90c765d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ca73b7a90c765d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60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70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60fa743f507b3b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60fa743f507b3b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35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60fa743f507b3b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260fa743f507b3b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184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d6101ae688759b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d6101ae688759b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65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80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1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4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70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4466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385763" lvl="1" indent="-1339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578644" lvl="2" indent="-1339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771525" lvl="3" indent="-1339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964406" lvl="4" indent="-1339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157288" lvl="5" indent="-1339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50169" lvl="6" indent="-1339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543050" lvl="7" indent="-1339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735931" lvl="8" indent="-1339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1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339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91"/>
            </a:lvl1pPr>
            <a:lvl2pPr marL="385763" lvl="1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2pPr>
            <a:lvl3pPr marL="578644" lvl="2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3pPr>
            <a:lvl4pPr marL="771525" lvl="3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4pPr>
            <a:lvl5pPr marL="964406" lvl="4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5pPr>
            <a:lvl6pPr marL="1157288" lvl="5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6pPr>
            <a:lvl7pPr marL="1350169" lvl="6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7pPr>
            <a:lvl8pPr marL="1543050" lvl="7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8pPr>
            <a:lvl9pPr marL="1735931" lvl="8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1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339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91"/>
            </a:lvl1pPr>
            <a:lvl2pPr marL="385763" lvl="1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2pPr>
            <a:lvl3pPr marL="578644" lvl="2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3pPr>
            <a:lvl4pPr marL="771525" lvl="3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4pPr>
            <a:lvl5pPr marL="964406" lvl="4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5pPr>
            <a:lvl6pPr marL="1157288" lvl="5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6pPr>
            <a:lvl7pPr marL="1350169" lvl="6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7pPr>
            <a:lvl8pPr marL="1543050" lvl="7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8pPr>
            <a:lvl9pPr marL="1735931" lvl="8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0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1pPr>
            <a:lvl2pPr marL="385763" lvl="1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2pPr>
            <a:lvl3pPr marL="578644" lvl="2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3pPr>
            <a:lvl4pPr marL="771525" lvl="3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4pPr>
            <a:lvl5pPr marL="964406" lvl="4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5pPr>
            <a:lvl6pPr marL="1157288" lvl="5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6pPr>
            <a:lvl7pPr marL="1350169" lvl="6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7pPr>
            <a:lvl8pPr marL="1543050" lvl="7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8pPr>
            <a:lvl9pPr marL="1735931" lvl="8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1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80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1" y="526351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8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endParaRPr sz="591">
              <a:ea typeface="+mn-ea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2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1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92881" lvl="0" indent="-14466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385763" lvl="1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578644" lvl="2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771525" lvl="3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964406" lvl="4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1157288" lvl="5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1350169" lvl="6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1543050" lvl="7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1735931" lvl="8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92881" lvl="0" indent="-964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89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80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6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4466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385763" lvl="1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578644" lvl="2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771525" lvl="3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964406" lvl="4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1157288" lvl="5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1350169" lvl="6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1543050" lvl="7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1735931" lvl="8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63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49" y="4012427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350">
                <a:solidFill>
                  <a:schemeClr val="tx2">
                    <a:shade val="75000"/>
                  </a:schemeClr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57151"/>
            <a:ext cx="2895600" cy="216694"/>
          </a:xfrm>
        </p:spPr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5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49" y="2583677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white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125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3338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87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5" y="500062"/>
            <a:ext cx="4290556" cy="479822"/>
          </a:xfrm>
        </p:spPr>
        <p:txBody>
          <a:bodyPr anchor="ctr"/>
          <a:lstStyle>
            <a:lvl1pPr marL="0" indent="0">
              <a:buNone/>
              <a:defRPr sz="1013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013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5" y="987028"/>
            <a:ext cx="4290556" cy="2956322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1" y="987028"/>
            <a:ext cx="4288536" cy="2956322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49" y="4514851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199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68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52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49" y="4386838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1125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788"/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1" cy="360045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6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1125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4149914"/>
            <a:ext cx="5867400" cy="576263"/>
          </a:xfrm>
        </p:spPr>
        <p:txBody>
          <a:bodyPr lIns="109728" tIns="0"/>
          <a:lstStyle>
            <a:lvl1pPr marL="0" indent="0">
              <a:buNone/>
              <a:defRPr sz="788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6322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411958"/>
            <a:ext cx="1828800" cy="4388644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11958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E3B-CDB7-471B-9309-F4B64CF3816A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22/11/2023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B4C-DB72-4710-98C8-2EDEC00BD7F0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1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80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1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177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98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70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4466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385763" lvl="1" indent="-1339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578644" lvl="2" indent="-1339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771525" lvl="3" indent="-1339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964406" lvl="4" indent="-1339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157288" lvl="5" indent="-1339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50169" lvl="6" indent="-1339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543050" lvl="7" indent="-1339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735931" lvl="8" indent="-1339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32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1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339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91"/>
            </a:lvl1pPr>
            <a:lvl2pPr marL="385763" lvl="1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2pPr>
            <a:lvl3pPr marL="578644" lvl="2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3pPr>
            <a:lvl4pPr marL="771525" lvl="3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4pPr>
            <a:lvl5pPr marL="964406" lvl="4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5pPr>
            <a:lvl6pPr marL="1157288" lvl="5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6pPr>
            <a:lvl7pPr marL="1350169" lvl="6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7pPr>
            <a:lvl8pPr marL="1543050" lvl="7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8pPr>
            <a:lvl9pPr marL="1735931" lvl="8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1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339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91"/>
            </a:lvl1pPr>
            <a:lvl2pPr marL="385763" lvl="1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2pPr>
            <a:lvl3pPr marL="578644" lvl="2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3pPr>
            <a:lvl4pPr marL="771525" lvl="3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4pPr>
            <a:lvl5pPr marL="964406" lvl="4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5pPr>
            <a:lvl6pPr marL="1157288" lvl="5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6pPr>
            <a:lvl7pPr marL="1350169" lvl="6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7pPr>
            <a:lvl8pPr marL="1543050" lvl="7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8pPr>
            <a:lvl9pPr marL="1735931" lvl="8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29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82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013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1pPr>
            <a:lvl2pPr marL="385763" lvl="1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2pPr>
            <a:lvl3pPr marL="578644" lvl="2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3pPr>
            <a:lvl4pPr marL="771525" lvl="3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4pPr>
            <a:lvl5pPr marL="964406" lvl="4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5pPr>
            <a:lvl6pPr marL="1157288" lvl="5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6pPr>
            <a:lvl7pPr marL="1350169" lvl="6" indent="-12858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06"/>
            </a:lvl7pPr>
            <a:lvl8pPr marL="1543050" lvl="7" indent="-12858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06"/>
            </a:lvl8pPr>
            <a:lvl9pPr marL="1735931" lvl="8" indent="-12858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06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12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80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1" y="526351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0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0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endParaRPr sz="591">
              <a:ea typeface="+mn-ea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72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2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86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1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92881" lvl="0" indent="-14466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385763" lvl="1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578644" lvl="2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771525" lvl="3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964406" lvl="4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1157288" lvl="5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1350169" lvl="6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1543050" lvl="7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1735931" lvl="8" indent="-1339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29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92881" lvl="0" indent="-964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79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80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91">
                <a:ea typeface="+mn-ea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6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6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92881" lvl="0" indent="-14466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385763" lvl="1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578644" lvl="2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771525" lvl="3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964406" lvl="4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1157288" lvl="5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1350169" lvl="6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1543050" lvl="7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1735931" lvl="8" indent="-13394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0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17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70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80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31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2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66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7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60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37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0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38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434343"/>
                </a:solidFill>
              </a:rPr>
              <a:pPr/>
              <a:t>‹N›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21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36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73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79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59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59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39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03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3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3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11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309" y="542177"/>
            <a:ext cx="7871928" cy="1845578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309" y="2571748"/>
            <a:ext cx="7871928" cy="17299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10820" y="1955931"/>
            <a:ext cx="426217" cy="426217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09" y="177273"/>
            <a:ext cx="3086100" cy="31284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0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0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69DB7AC-F7D7-430A-A2A7-CD3EBBF1D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9" y="538587"/>
            <a:ext cx="7734428" cy="208612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09" y="2815013"/>
            <a:ext cx="7734428" cy="1493679"/>
          </a:xfrm>
        </p:spPr>
        <p:txBody>
          <a:bodyPr/>
          <a:lstStyle>
            <a:lvl1pPr marL="0" indent="0">
              <a:buNone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6741F519-22CF-4C01-B140-5480DBAB3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10820" y="1955931"/>
            <a:ext cx="426217" cy="426217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43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9" y="542177"/>
            <a:ext cx="7734428" cy="1016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309" y="1759382"/>
            <a:ext cx="3757188" cy="2455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306" y="1759382"/>
            <a:ext cx="3801431" cy="2455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68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8" y="542175"/>
            <a:ext cx="7740047" cy="10556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09" y="1748611"/>
            <a:ext cx="3722583" cy="405054"/>
          </a:xfrm>
        </p:spPr>
        <p:txBody>
          <a:bodyPr anchor="b"/>
          <a:lstStyle>
            <a:lvl1pPr marL="0" indent="0">
              <a:buNone/>
              <a:defRPr sz="180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309" y="2215923"/>
            <a:ext cx="3722583" cy="2092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7513" y="1748611"/>
            <a:ext cx="3675224" cy="405054"/>
          </a:xfrm>
        </p:spPr>
        <p:txBody>
          <a:bodyPr anchor="b"/>
          <a:lstStyle>
            <a:lvl1pPr marL="0" indent="0">
              <a:buNone/>
              <a:defRPr sz="180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7513" y="2215923"/>
            <a:ext cx="3675224" cy="2092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691" y="4661902"/>
            <a:ext cx="2882834" cy="312845"/>
          </a:xfrm>
        </p:spPr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09" y="177273"/>
            <a:ext cx="3086100" cy="31284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12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9" y="542178"/>
            <a:ext cx="7875883" cy="10509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09" y="177273"/>
            <a:ext cx="3086100" cy="31284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90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3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4853C57-22BC-4465-8B37-DC06FE5A0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10819" y="2358643"/>
            <a:ext cx="426217" cy="426217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90" y="535258"/>
            <a:ext cx="3374936" cy="224743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004" y="531077"/>
            <a:ext cx="4242537" cy="4072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690" y="2982408"/>
            <a:ext cx="3374936" cy="162165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550D594-9D00-4E12-9A7B-8B78EC199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04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DDA6865-0A03-48FA-AD6E-D5BF8FDE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91" y="535258"/>
            <a:ext cx="3326117" cy="2265389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4004" y="535258"/>
            <a:ext cx="3978733" cy="40729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205CDEB9-8DED-4711-8140-4C943FC2C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10820" y="2357478"/>
            <a:ext cx="426217" cy="426217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691" y="2977748"/>
            <a:ext cx="3326117" cy="1630494"/>
          </a:xfrm>
        </p:spPr>
        <p:txBody>
          <a:bodyPr/>
          <a:lstStyle>
            <a:lvl1pPr marL="0" indent="0">
              <a:buNone/>
              <a:defRPr lang="en-US" sz="18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37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518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5405209-5179-4359-91ED-1B1A46619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ACE66A86-8455-497B-9CA4-F460A19E5F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5827793" y="-215527"/>
            <a:ext cx="426217" cy="426217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780831" y="536712"/>
            <a:ext cx="2471907" cy="37699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2691" y="536712"/>
            <a:ext cx="5077836" cy="37699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93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737373"/>
                </a:solidFill>
              </a:rPr>
              <a:pPr/>
              <a:t>‹N›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0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86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737373"/>
                </a:solidFill>
              </a:rPr>
              <a:pPr/>
              <a:t>‹N›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16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737373"/>
                </a:solidFill>
              </a:rPr>
              <a:pPr/>
              <a:t>‹N›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22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737373"/>
                </a:solidFill>
              </a:rPr>
              <a:pPr/>
              <a:t>‹N›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6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737373"/>
                </a:solidFill>
              </a:rPr>
              <a:pPr/>
              <a:t>‹N›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837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51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85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737373"/>
                </a:solidFill>
              </a:rPr>
              <a:pPr/>
              <a:t>‹N›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98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>
                <a:solidFill>
                  <a:srgbClr val="737373"/>
                </a:solidFill>
              </a:rPr>
              <a:pPr/>
              <a:t>‹N›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562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49" y="788174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57151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675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5A31E3B-CDB7-471B-9309-F4B64CF3816A}" type="datetimeFigureOut">
              <a:rPr lang="it-IT" kern="1200" smtClean="0">
                <a:solidFill>
                  <a:srgbClr val="F0A22E">
                    <a:shade val="75000"/>
                  </a:srgbClr>
                </a:solidFill>
                <a:latin typeface="Franklin Gothic Book"/>
                <a:ea typeface="+mn-ea"/>
                <a:cs typeface="+mn-cs"/>
              </a:rPr>
              <a:pPr>
                <a:buClrTx/>
                <a:buFontTx/>
                <a:buNone/>
              </a:pPr>
              <a:t>22/11/2023</a:t>
            </a:fld>
            <a:endParaRPr lang="it-IT" kern="1200">
              <a:solidFill>
                <a:srgbClr val="F0A22E">
                  <a:shade val="75000"/>
                </a:srgbClr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57151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75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it-IT" kern="1200">
              <a:solidFill>
                <a:srgbClr val="F0A22E">
                  <a:shade val="75000"/>
                </a:srgbClr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75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D8C1B4C-DB72-4710-98C8-2EDEC00BD7F0}" type="slidenum">
              <a:rPr lang="it-IT" kern="1200" smtClean="0">
                <a:solidFill>
                  <a:srgbClr val="F0A22E">
                    <a:shade val="75000"/>
                  </a:srgbClr>
                </a:solidFill>
                <a:latin typeface="Franklin Gothic Book"/>
                <a:ea typeface="+mn-ea"/>
                <a:cs typeface="+mn-cs"/>
              </a:rPr>
              <a:pPr>
                <a:buClrTx/>
                <a:buFontTx/>
                <a:buNone/>
              </a:pPr>
              <a:t>‹N›</a:t>
            </a:fld>
            <a:endParaRPr lang="it-IT" kern="1200">
              <a:solidFill>
                <a:srgbClr val="F0A22E">
                  <a:shade val="75000"/>
                </a:srgbClr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49" y="788174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49" y="793490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60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latinLnBrk="0" hangingPunct="1">
        <a:spcBef>
          <a:spcPct val="0"/>
        </a:spcBef>
        <a:buNone/>
        <a:defRPr kumimoji="0" sz="2025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92881" indent="-19288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17909" indent="-16073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1575" kern="1200">
          <a:solidFill>
            <a:schemeClr val="tx2"/>
          </a:solidFill>
          <a:latin typeface="+mn-lt"/>
          <a:ea typeface="+mn-ea"/>
          <a:cs typeface="+mn-cs"/>
        </a:defRPr>
      </a:lvl2pPr>
      <a:lvl3pPr marL="642938" indent="-12858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900113" indent="-12858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4pPr>
      <a:lvl5pPr marL="1157288" indent="-12858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013" kern="1200">
          <a:solidFill>
            <a:schemeClr val="tx2"/>
          </a:solidFill>
          <a:latin typeface="+mn-lt"/>
          <a:ea typeface="+mn-ea"/>
          <a:cs typeface="+mn-cs"/>
        </a:defRPr>
      </a:lvl5pPr>
      <a:lvl6pPr marL="1414463" indent="-12858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013" kern="1200">
          <a:solidFill>
            <a:schemeClr val="tx2"/>
          </a:solidFill>
          <a:latin typeface="+mn-lt"/>
          <a:ea typeface="+mn-ea"/>
          <a:cs typeface="+mn-cs"/>
        </a:defRPr>
      </a:lvl6pPr>
      <a:lvl7pPr marL="1671638" indent="-12858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928813" indent="-12858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9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85988" indent="-12858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788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42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00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it">
                <a:solidFill>
                  <a:srgbClr val="FFFFFF"/>
                </a:solidFill>
              </a:rPr>
              <a:pPr/>
              <a:t>‹N›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10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">
                <a:solidFill>
                  <a:srgbClr val="595959"/>
                </a:solidFill>
              </a:rPr>
              <a:pPr/>
              <a:t>‹N›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66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F0D99C-5D42-41C6-A50C-C4E2D6B2A3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9" y="544464"/>
            <a:ext cx="7743750" cy="1081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09" y="1755098"/>
            <a:ext cx="7743750" cy="2673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691" y="4661902"/>
            <a:ext cx="2882834" cy="312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F72BA41-EC5B-4197-BCC8-0FD2E523CD7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Grandview"/>
                <a:ea typeface="+mn-ea"/>
                <a:cs typeface="+mn-cs"/>
              </a:rPr>
              <a:pPr>
                <a:buClrTx/>
                <a:buFontTx/>
                <a:buNone/>
              </a:pPr>
              <a:t>11/22/2023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Grandview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09" y="177273"/>
            <a:ext cx="3086100" cy="312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Grandview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37" y="4661902"/>
            <a:ext cx="734363" cy="312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E15108C-154A-4A5A-9C05-91A49A422BA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Grandview"/>
                <a:ea typeface="+mn-ea"/>
                <a:cs typeface="+mn-cs"/>
              </a:rPr>
              <a:pPr>
                <a:buClrTx/>
                <a:buFontTx/>
                <a:buNone/>
              </a:pPr>
              <a:t>‹N›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Grandview"/>
              <a:ea typeface="+mn-ea"/>
              <a:cs typeface="+mn-cs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="" xmlns:a16="http://schemas.microsoft.com/office/drawing/2014/main" id="{63BAC6E0-ADAC-40FB-AF53-88FA5F837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10820" y="1137161"/>
            <a:ext cx="426217" cy="426217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0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it">
                <a:solidFill>
                  <a:srgbClr val="737373"/>
                </a:solidFill>
              </a:rPr>
              <a:pPr/>
              <a:t>‹N›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0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52744" y="1579262"/>
            <a:ext cx="7630969" cy="2002345"/>
          </a:xfrm>
          <a:prstGeom prst="rect">
            <a:avLst/>
          </a:prstGeom>
        </p:spPr>
        <p:txBody>
          <a:bodyPr spcFirstLastPara="1" wrap="square" lIns="38570" tIns="38570" rIns="38570" bIns="38570" anchor="ctr" anchorCtr="0">
            <a:normAutofit/>
          </a:bodyPr>
          <a:lstStyle/>
          <a:p>
            <a:pPr algn="ctr"/>
            <a:r>
              <a:rPr lang="it" sz="6000" dirty="0">
                <a:latin typeface="Times New Roman"/>
                <a:ea typeface="Times New Roman"/>
                <a:cs typeface="Times New Roman"/>
                <a:sym typeface="Times New Roman"/>
              </a:rPr>
              <a:t>Sicurezza e Matematica</a:t>
            </a:r>
            <a:endParaRPr sz="6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24480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633192" y="364300"/>
            <a:ext cx="4873800" cy="16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CONSEGUENZE SULLA PERSONA:</a:t>
            </a:r>
            <a:endParaRPr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282348" y="2499598"/>
            <a:ext cx="7371000" cy="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 dirty="0">
                <a:solidFill>
                  <a:srgbClr val="FFFFFF"/>
                </a:solidFill>
              </a:rPr>
              <a:t>Gli effetti lesivi della corrente elettrica sul corpo umano (folgorazione o elettrocuzione) sono riconducibili sostanzialmente a tre tipi di fenomeni, che possono manifestarsi singolarmente o in combinazione tra di loro negli infortuni elettrici: la tetanizzazione, l'arresto respiratorio e la  </a:t>
            </a:r>
            <a:r>
              <a:rPr lang="it" sz="2200" b="1" dirty="0" smtClean="0">
                <a:solidFill>
                  <a:srgbClr val="FFFFFF"/>
                </a:solidFill>
              </a:rPr>
              <a:t>fibrillazione.</a:t>
            </a:r>
            <a:endParaRPr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36851" y="138495"/>
            <a:ext cx="6693000" cy="8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MATRICE DEL </a:t>
            </a:r>
            <a:r>
              <a:rPr lang="it" b="1" dirty="0" smtClean="0"/>
              <a:t>RISCHIO:</a:t>
            </a:r>
            <a:endParaRPr b="1" dirty="0"/>
          </a:p>
        </p:txBody>
      </p:sp>
      <p:sp>
        <p:nvSpPr>
          <p:cNvPr id="99" name="Google Shape;99;p15"/>
          <p:cNvSpPr txBox="1"/>
          <p:nvPr/>
        </p:nvSpPr>
        <p:spPr>
          <a:xfrm>
            <a:off x="2095754" y="4553640"/>
            <a:ext cx="9144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Probabilità: 3  </a:t>
            </a:r>
            <a:r>
              <a:rPr lang="it" sz="24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Gravità</a:t>
            </a:r>
            <a:r>
              <a:rPr lang="it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4</a:t>
            </a:r>
            <a:r>
              <a:rPr lang="it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" name="Google Shape;71;p15"/>
          <p:cNvGraphicFramePr/>
          <p:nvPr>
            <p:extLst>
              <p:ext uri="{D42A27DB-BD31-4B8C-83A1-F6EECF244321}">
                <p14:modId xmlns:p14="http://schemas.microsoft.com/office/powerpoint/2010/main" val="3266999263"/>
              </p:ext>
            </p:extLst>
          </p:nvPr>
        </p:nvGraphicFramePr>
        <p:xfrm>
          <a:off x="911403" y="1090880"/>
          <a:ext cx="7239000" cy="2930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68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trike="noStrike" dirty="0">
                          <a:solidFill>
                            <a:schemeClr val="bg1"/>
                          </a:solidFill>
                        </a:rPr>
                        <a:t>Altamente probabile(4)</a:t>
                      </a:r>
                      <a:endParaRPr strike="noStrik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/>
                </a:tc>
              </a:tr>
              <a:tr h="51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trike="noStrike" dirty="0">
                          <a:solidFill>
                            <a:schemeClr val="bg1"/>
                          </a:solidFill>
                        </a:rPr>
                        <a:t>Probabile(3)</a:t>
                      </a:r>
                      <a:endParaRPr strike="noStrik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0000"/>
                    </a:solidFill>
                  </a:tcPr>
                </a:tc>
              </a:tr>
              <a:tr h="68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trike="noStrike" dirty="0">
                          <a:solidFill>
                            <a:schemeClr val="bg1"/>
                          </a:solidFill>
                        </a:rPr>
                        <a:t>Poco probabile(2)</a:t>
                      </a:r>
                      <a:endParaRPr strike="noStrik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5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trike="noStrike" dirty="0">
                          <a:solidFill>
                            <a:schemeClr val="bg1"/>
                          </a:solidFill>
                        </a:rPr>
                        <a:t>Improbabile(1)</a:t>
                      </a:r>
                      <a:endParaRPr strike="noStrik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5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</a:rPr>
                        <a:t>Lieve(1)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</a:rPr>
                        <a:t>Medio(2)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</a:rPr>
                        <a:t>Grave(3)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bg1"/>
                          </a:solidFill>
                        </a:rPr>
                        <a:t>Gravissimo(4)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429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796950" y="-5"/>
            <a:ext cx="7058700" cy="17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hlinkClick r:id="rId3" action="ppaction://hlinksldjump"/>
              </a:rPr>
              <a:t>MISURE PER RIDURRE IL RISCHIO ELETTRICO 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796950" y="1940849"/>
            <a:ext cx="75501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50"/>
              <a:t>La revisione e il controllo degli impianti da parte di personale qualificato; evitare di sovraccaricare le prese della corrente, ad esempio con ciabatte a cui siano collegati troppi dispositivi; l'utilizzo esclusivo di estintori a polvere o CO2 per spegnere un incendio di natura elettrica.</a:t>
            </a:r>
            <a:endParaRPr sz="2650"/>
          </a:p>
        </p:txBody>
      </p:sp>
    </p:spTree>
    <p:extLst>
      <p:ext uri="{BB962C8B-B14F-4D97-AF65-F5344CB8AC3E}">
        <p14:creationId xmlns:p14="http://schemas.microsoft.com/office/powerpoint/2010/main" val="259089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79675"/>
            <a:ext cx="8520600" cy="11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it-IT" dirty="0">
                <a:solidFill>
                  <a:srgbClr val="FF0000"/>
                </a:solidFill>
              </a:rPr>
              <a:t>Rischio infortunio in classe 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1460006"/>
            <a:ext cx="8520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" sz="1800" dirty="0"/>
              <a:t>Urtare contro uno spigolo (di un banco o di una finestra)</a:t>
            </a:r>
            <a:endParaRPr sz="1800" dirty="0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8026"/>
          <a:stretch/>
        </p:blipFill>
        <p:spPr>
          <a:xfrm>
            <a:off x="5663575" y="2571738"/>
            <a:ext cx="2317075" cy="24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675" y="2420950"/>
            <a:ext cx="2893950" cy="241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CONSEGUENZA SULLA PERSONA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>
                <a:solidFill>
                  <a:schemeClr val="dk1"/>
                </a:solidFill>
              </a:rPr>
              <a:t>Graffiarsi o procurarsi un livido più o meno grave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9828"/>
          <a:stretch/>
        </p:blipFill>
        <p:spPr>
          <a:xfrm>
            <a:off x="2583900" y="1765750"/>
            <a:ext cx="3976198" cy="3027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902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 idx="4294967295"/>
          </p:nvPr>
        </p:nvSpPr>
        <p:spPr>
          <a:xfrm>
            <a:off x="311700" y="101075"/>
            <a:ext cx="8520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MATRICE DEL RISCHIO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71" name="Google Shape;71;p15"/>
          <p:cNvGraphicFramePr/>
          <p:nvPr>
            <p:extLst>
              <p:ext uri="{D42A27DB-BD31-4B8C-83A1-F6EECF244321}">
                <p14:modId xmlns:p14="http://schemas.microsoft.com/office/powerpoint/2010/main" val="2341147690"/>
              </p:ext>
            </p:extLst>
          </p:nvPr>
        </p:nvGraphicFramePr>
        <p:xfrm>
          <a:off x="952500" y="844300"/>
          <a:ext cx="7239000" cy="2930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68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solidFill>
                            <a:schemeClr val="dk1"/>
                          </a:solidFill>
                        </a:rPr>
                        <a:t>Altamente probabile(4)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4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8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12</a:t>
                      </a:r>
                      <a:endParaRPr dirty="0"/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16</a:t>
                      </a:r>
                      <a:endParaRPr dirty="0"/>
                    </a:p>
                  </a:txBody>
                  <a:tcPr marL="91425" marR="91425" marT="91425" marB="91425" anchor="ctr"/>
                </a:tc>
              </a:tr>
              <a:tr h="51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Probabile(3)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68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Poco probabile(2)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5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Improbabile(1)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52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Lieve(1)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Medio(2)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Grave(3)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Gravissimo(4)</a:t>
                      </a: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72" name="Google Shape;72;p15"/>
          <p:cNvSpPr txBox="1"/>
          <p:nvPr/>
        </p:nvSpPr>
        <p:spPr>
          <a:xfrm>
            <a:off x="925500" y="3956150"/>
            <a:ext cx="72660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2000" b="1" dirty="0">
                <a:solidFill>
                  <a:srgbClr val="FF0000"/>
                </a:solidFill>
              </a:rPr>
              <a:t>Probabilità=3</a:t>
            </a:r>
            <a:endParaRPr sz="2000" b="1" dirty="0">
              <a:solidFill>
                <a:srgbClr val="FF0000"/>
              </a:solidFill>
            </a:endParaRPr>
          </a:p>
          <a:p>
            <a:r>
              <a:rPr lang="it" sz="2000" b="1" dirty="0" smtClean="0">
                <a:solidFill>
                  <a:srgbClr val="FF0000"/>
                </a:solidFill>
              </a:rPr>
              <a:t>Gravità=1</a:t>
            </a:r>
            <a:endParaRPr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3678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57225"/>
            <a:ext cx="85206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MISURE PER ELIMINARE IL RISCHIO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696325"/>
            <a:ext cx="8520600" cy="13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</a:rPr>
              <a:t>Per eliminare il rischio si possono utilizzare dei paraspigoli o comprare banchi con spigoli arrotondati. Questi provvedimenti dovranno essere attuati entro tre mesi.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825" y="1846050"/>
            <a:ext cx="2993915" cy="281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9150" y="1846038"/>
            <a:ext cx="2647815" cy="281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2066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13B6DAC6-0186-4D62-AD69-90B9C0411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CFB7A4C9-92CD-44D3-A28C-FA35567A9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96A0B86B-E5EF-4C51-B73A-A72785A885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B28325C5-8310-4D23-B08F-74CD90E13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64BE24A6-CB18-43D8-A955-7A58E56A6D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C90E549F-E66C-4639-8216-4DB579766B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E32D53E2-5427-44D7-90B2-B51D613980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EF7F2D63-B189-47CB-BCBA-06F99730A5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6D23A140-3CAD-4933-988D-8A11B94F3D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9410EC65-0AB7-4EB5-9FD1-9781DDEC52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AB4B2E0-F6F4-4605-8A70-1EC201401F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70CBBB60-6409-4C10-A9AD-DFE815933D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4A1C4D2-346C-4562-9B1C-0DF21AA31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9FC6324E-B1C3-40D9-9D58-1A1671A53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F31307B7-2B8E-42C8-8DC0-B24B63021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BDAD637B-3870-4191-9D4A-4FBA8707E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211E9181-21F5-407D-B7B8-764C9137D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48262C9F-5298-4F8D-8FC8-28A2E8371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CC8A1B5C-3C6B-45F6-AC1C-82A3E934D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86AF6588-0730-4D45-AF19-1655AFFD9A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94862BC1-DD1E-4786-BD5C-270D7DCFA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748CD048-7F9C-418A-9F39-9C140BF375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79E062D0-55D1-418A-9BDB-308FD770BB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21794E89-09BF-4BFA-8CB0-E669836577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7949DB15-C4FA-4634-B6DD-6C9EF1424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5C1CA597-C684-4685-831F-816D17D73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DF626A90-4A74-41FA-A4D2-30E16164F1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A97012B9-C53C-47B9-809C-EC0E798397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BADA3DCC-1755-48A1-8AE0-9EDE322823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CC6A4BA0-7434-42B8-B04D-AC831B85F8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1F3FA5CC-6091-4DB0-9B9A-81F9572FD2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6A4CE318-4D10-46AE-B51B-22B2B0CC17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59119ED3-C89C-4B2F-B7A4-F3B45A6EC0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1" descr="Luci laser al neon allineate a formare un triangolo">
            <a:extLst>
              <a:ext uri="{FF2B5EF4-FFF2-40B4-BE49-F238E27FC236}">
                <a16:creationId xmlns="" xmlns:a16="http://schemas.microsoft.com/office/drawing/2014/main" id="{6F09A7F9-C41D-0FAD-F50D-3A690BFA7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7" b="2428"/>
          <a:stretch/>
        </p:blipFill>
        <p:spPr>
          <a:xfrm>
            <a:off x="144396" y="126459"/>
            <a:ext cx="8848174" cy="48894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DBC2152-1BDF-94DD-E7F1-3D2294B4C9B0}"/>
              </a:ext>
            </a:extLst>
          </p:cNvPr>
          <p:cNvSpPr txBox="1"/>
          <p:nvPr/>
        </p:nvSpPr>
        <p:spPr>
          <a:xfrm>
            <a:off x="1573389" y="1749778"/>
            <a:ext cx="6011333" cy="22852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r>
              <a:rPr lang="it-IT" sz="7200" b="1" kern="1200" dirty="0">
                <a:solidFill>
                  <a:prstClr val="white"/>
                </a:solidFill>
                <a:latin typeface="Grandview"/>
                <a:ea typeface="+mn-ea"/>
                <a:cs typeface="+mn-cs"/>
              </a:rPr>
              <a:t>Rischio Idrico</a:t>
            </a:r>
          </a:p>
        </p:txBody>
      </p:sp>
    </p:spTree>
    <p:extLst>
      <p:ext uri="{BB962C8B-B14F-4D97-AF65-F5344CB8AC3E}">
        <p14:creationId xmlns:p14="http://schemas.microsoft.com/office/powerpoint/2010/main" val="32393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13B6DAC6-0186-4D62-AD69-90B9C0411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CFB7A4C9-92CD-44D3-A28C-FA35567A9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96A0B86B-E5EF-4C51-B73A-A72785A885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B28325C5-8310-4D23-B08F-74CD90E13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64BE24A6-CB18-43D8-A955-7A58E56A6D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C90E549F-E66C-4639-8216-4DB579766B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E32D53E2-5427-44D7-90B2-B51D613980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EF7F2D63-B189-47CB-BCBA-06F99730A5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6D23A140-3CAD-4933-988D-8A11B94F3D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9410EC65-0AB7-4EB5-9FD1-9781DDEC52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AB4B2E0-F6F4-4605-8A70-1EC201401F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70CBBB60-6409-4C10-A9AD-DFE815933D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4A1C4D2-346C-4562-9B1C-0DF21AA31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9FC6324E-B1C3-40D9-9D58-1A1671A53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F31307B7-2B8E-42C8-8DC0-B24B63021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BDAD637B-3870-4191-9D4A-4FBA8707E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211E9181-21F5-407D-B7B8-764C9137D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48262C9F-5298-4F8D-8FC8-28A2E8371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CC8A1B5C-3C6B-45F6-AC1C-82A3E934D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86AF6588-0730-4D45-AF19-1655AFFD9A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94862BC1-DD1E-4786-BD5C-270D7DCFA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748CD048-7F9C-418A-9F39-9C140BF375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79E062D0-55D1-418A-9BDB-308FD770BB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21794E89-09BF-4BFA-8CB0-E669836577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7949DB15-C4FA-4634-B6DD-6C9EF1424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5C1CA597-C684-4685-831F-816D17D73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DF626A90-4A74-41FA-A4D2-30E16164F1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A97012B9-C53C-47B9-809C-EC0E798397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BADA3DCC-1755-48A1-8AE0-9EDE322823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CC6A4BA0-7434-42B8-B04D-AC831B85F8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1F3FA5CC-6091-4DB0-9B9A-81F9572FD2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6A4CE318-4D10-46AE-B51B-22B2B0CC17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59119ED3-C89C-4B2F-B7A4-F3B45A6EC0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1" descr="Luci laser al neon allineate a formare un triangolo">
            <a:extLst>
              <a:ext uri="{FF2B5EF4-FFF2-40B4-BE49-F238E27FC236}">
                <a16:creationId xmlns="" xmlns:a16="http://schemas.microsoft.com/office/drawing/2014/main" id="{6F09A7F9-C41D-0FAD-F50D-3A690BFA7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7" b="2428"/>
          <a:stretch/>
        </p:blipFill>
        <p:spPr>
          <a:xfrm>
            <a:off x="144396" y="126459"/>
            <a:ext cx="8848174" cy="48894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56072B7-3364-7DD9-AA64-7308420D347F}"/>
              </a:ext>
            </a:extLst>
          </p:cNvPr>
          <p:cNvSpPr txBox="1"/>
          <p:nvPr/>
        </p:nvSpPr>
        <p:spPr>
          <a:xfrm>
            <a:off x="288792" y="1965397"/>
            <a:ext cx="7638143" cy="3046988"/>
          </a:xfrm>
          <a:prstGeom prst="rect">
            <a:avLst/>
          </a:prstGeom>
          <a:solidFill>
            <a:srgbClr val="660033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r>
              <a:rPr lang="it-IT" sz="1500" b="1" kern="1200" dirty="0">
                <a:solidFill>
                  <a:srgbClr val="D1D5DB"/>
                </a:solidFill>
                <a:latin typeface="Grandview"/>
                <a:ea typeface="+mn-lt"/>
                <a:cs typeface="+mn-lt"/>
              </a:rPr>
              <a:t>Il rischio idrico a scuola può includere:</a:t>
            </a:r>
            <a:endParaRPr lang="it-IT" sz="2400" b="1" kern="1200" dirty="0">
              <a:solidFill>
                <a:prstClr val="black"/>
              </a:solidFill>
              <a:latin typeface="Grandview"/>
              <a:ea typeface="+mn-ea"/>
              <a:cs typeface="+mn-cs"/>
            </a:endParaRPr>
          </a:p>
          <a:p>
            <a:pPr marL="128588" indent="-128588">
              <a:buClrTx/>
              <a:buFont typeface="Arial"/>
              <a:buChar char="•"/>
            </a:pPr>
            <a:r>
              <a:rPr lang="it-IT" sz="1500" b="1" kern="1200" dirty="0">
                <a:solidFill>
                  <a:srgbClr val="D1D5DB"/>
                </a:solidFill>
                <a:latin typeface="Grandview"/>
                <a:ea typeface="+mn-lt"/>
                <a:cs typeface="+mn-lt"/>
              </a:rPr>
              <a:t>Qualità dell'acqua: L'acqua potabile nelle scuole deve essere sicura per il consumo umano. Il rischio idrico può derivare dall'inquinamento dell'acqua, dall'assenza di sistemi di trattamento dell'acqua o dalla contaminazione delle fonti d'acqua.</a:t>
            </a:r>
            <a:endParaRPr lang="it-IT" sz="2400" b="1" kern="1200" dirty="0">
              <a:solidFill>
                <a:prstClr val="black"/>
              </a:solidFill>
              <a:latin typeface="Grandview"/>
              <a:ea typeface="+mn-ea"/>
              <a:cs typeface="+mn-cs"/>
            </a:endParaRPr>
          </a:p>
          <a:p>
            <a:pPr marL="128588" indent="-128588">
              <a:buClrTx/>
              <a:buFont typeface="Arial"/>
              <a:buChar char="•"/>
            </a:pPr>
            <a:r>
              <a:rPr lang="it-IT" sz="1500" b="1" kern="1200" dirty="0">
                <a:solidFill>
                  <a:srgbClr val="D1D5DB"/>
                </a:solidFill>
                <a:latin typeface="Grandview"/>
                <a:ea typeface="+mn-lt"/>
                <a:cs typeface="+mn-lt"/>
              </a:rPr>
              <a:t>Infrastrutture idriche inadeguate: Alcune scuole potrebbero avere infrastrutture idriche obsolete o insufficienti, il che può comportare problemi come perdite d'acqua, servizi igienici danneggiati o carenti e malfunzionamenti dei sistemi di approvvigionamento idrico.</a:t>
            </a:r>
            <a:endParaRPr lang="it-IT" sz="2400" b="1" kern="1200" dirty="0">
              <a:solidFill>
                <a:prstClr val="black"/>
              </a:solidFill>
              <a:latin typeface="Grandview"/>
              <a:ea typeface="+mn-ea"/>
              <a:cs typeface="+mn-cs"/>
            </a:endParaRPr>
          </a:p>
          <a:p>
            <a:pPr marL="128588" indent="-128588">
              <a:buClrTx/>
              <a:buFont typeface="Arial"/>
              <a:buChar char="•"/>
            </a:pPr>
            <a:r>
              <a:rPr lang="it-IT" sz="1500" b="1" kern="1200" dirty="0">
                <a:solidFill>
                  <a:srgbClr val="D1D5DB"/>
                </a:solidFill>
                <a:latin typeface="Grandview"/>
                <a:ea typeface="+mn-lt"/>
                <a:cs typeface="+mn-lt"/>
              </a:rPr>
              <a:t>Educazione all'igiene: Il rischio idrico a scuola può essere aggravato dalla mancanza di programmi di sensibilizzazione e di educazione all'igiene, inclusi l'importanza del lavaggio delle mani e delle pratiche igieniche corrette.</a:t>
            </a:r>
            <a:endParaRPr lang="it-IT" sz="2400" b="1" kern="1200" dirty="0">
              <a:solidFill>
                <a:prstClr val="black"/>
              </a:solidFill>
              <a:latin typeface="Grandview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it-IT" sz="1350" kern="1200" dirty="0">
              <a:solidFill>
                <a:prstClr val="black"/>
              </a:solidFill>
              <a:latin typeface="Grandview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054F5396-4BE3-6A2B-E770-181EE33CB969}"/>
              </a:ext>
            </a:extLst>
          </p:cNvPr>
          <p:cNvSpPr txBox="1"/>
          <p:nvPr/>
        </p:nvSpPr>
        <p:spPr>
          <a:xfrm>
            <a:off x="246944" y="268111"/>
            <a:ext cx="4071056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r>
              <a:rPr lang="it-IT" sz="2400" kern="1200" dirty="0">
                <a:solidFill>
                  <a:prstClr val="white"/>
                </a:solidFill>
                <a:latin typeface="Grandview"/>
                <a:ea typeface="+mn-ea"/>
                <a:cs typeface="+mn-cs"/>
              </a:rPr>
              <a:t>Rischio idrico a Scuola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13426" r="32241"/>
          <a:stretch/>
        </p:blipFill>
        <p:spPr>
          <a:xfrm>
            <a:off x="6589275" y="149166"/>
            <a:ext cx="2333471" cy="16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82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6" name="Rectangle 115">
            <a:extLst>
              <a:ext uri="{FF2B5EF4-FFF2-40B4-BE49-F238E27FC236}">
                <a16:creationId xmlns="" xmlns:a16="http://schemas.microsoft.com/office/drawing/2014/main" id="{13B6DAC6-0186-4D62-AD69-90B9C0411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4" name="Picture 1" descr="Luci laser al neon allineate a formare un triangolo">
            <a:extLst>
              <a:ext uri="{FF2B5EF4-FFF2-40B4-BE49-F238E27FC236}">
                <a16:creationId xmlns="" xmlns:a16="http://schemas.microsoft.com/office/drawing/2014/main" id="{6F09A7F9-C41D-0FAD-F50D-3A690BFA7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5" b="1635"/>
          <a:stretch/>
        </p:blipFill>
        <p:spPr>
          <a:xfrm>
            <a:off x="519" y="7"/>
            <a:ext cx="9143985" cy="5143493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="" xmlns:a16="http://schemas.microsoft.com/office/drawing/2014/main" id="{4D454B43-D55F-0C46-D2FA-598C76344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00699"/>
              </p:ext>
            </p:extLst>
          </p:nvPr>
        </p:nvGraphicFramePr>
        <p:xfrm>
          <a:off x="914224" y="727167"/>
          <a:ext cx="5206231" cy="344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434">
                  <a:extLst>
                    <a:ext uri="{9D8B030D-6E8A-4147-A177-3AD203B41FA5}">
                      <a16:colId xmlns="" xmlns:a16="http://schemas.microsoft.com/office/drawing/2014/main" val="3482694997"/>
                    </a:ext>
                  </a:extLst>
                </a:gridCol>
                <a:gridCol w="996649">
                  <a:extLst>
                    <a:ext uri="{9D8B030D-6E8A-4147-A177-3AD203B41FA5}">
                      <a16:colId xmlns="" xmlns:a16="http://schemas.microsoft.com/office/drawing/2014/main" val="370136828"/>
                    </a:ext>
                  </a:extLst>
                </a:gridCol>
                <a:gridCol w="973199">
                  <a:extLst>
                    <a:ext uri="{9D8B030D-6E8A-4147-A177-3AD203B41FA5}">
                      <a16:colId xmlns="" xmlns:a16="http://schemas.microsoft.com/office/drawing/2014/main" val="389000573"/>
                    </a:ext>
                  </a:extLst>
                </a:gridCol>
                <a:gridCol w="1008376">
                  <a:extLst>
                    <a:ext uri="{9D8B030D-6E8A-4147-A177-3AD203B41FA5}">
                      <a16:colId xmlns="" xmlns:a16="http://schemas.microsoft.com/office/drawing/2014/main" val="3254247473"/>
                    </a:ext>
                  </a:extLst>
                </a:gridCol>
                <a:gridCol w="914573">
                  <a:extLst>
                    <a:ext uri="{9D8B030D-6E8A-4147-A177-3AD203B41FA5}">
                      <a16:colId xmlns="" xmlns:a16="http://schemas.microsoft.com/office/drawing/2014/main" val="129331871"/>
                    </a:ext>
                  </a:extLst>
                </a:gridCol>
              </a:tblGrid>
              <a:tr h="6895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</a:rPr>
                        <a:t>Altamente 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it-IT" sz="1050" dirty="0">
                          <a:solidFill>
                            <a:srgbClr val="000000"/>
                          </a:solidFill>
                        </a:rPr>
                      </a:br>
                      <a:r>
                        <a:rPr lang="it-IT" sz="1050" dirty="0" smtClean="0">
                          <a:solidFill>
                            <a:schemeClr val="tx1"/>
                          </a:solidFill>
                        </a:rPr>
                        <a:t>Probabile (4)</a:t>
                      </a:r>
                      <a:endParaRPr lang="it-IT" sz="10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601906"/>
                  </a:ext>
                </a:extLst>
              </a:tr>
              <a:tr h="689570"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chemeClr val="tx1"/>
                          </a:solidFill>
                        </a:rPr>
                        <a:t>Probabile (3)</a:t>
                      </a:r>
                      <a:endParaRPr lang="it-IT" sz="1200" dirty="0"/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    </a:t>
                      </a:r>
                      <a:r>
                        <a:rPr lang="it-IT" sz="2000" b="1" dirty="0"/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9232040"/>
                  </a:ext>
                </a:extLst>
              </a:tr>
              <a:tr h="689570">
                <a:tc>
                  <a:txBody>
                    <a:bodyPr/>
                    <a:lstStyle/>
                    <a:p>
                      <a:r>
                        <a:rPr lang="it-IT" sz="1050" b="1" dirty="0">
                          <a:solidFill>
                            <a:schemeClr val="tx1"/>
                          </a:solidFill>
                        </a:rPr>
                        <a:t>Poco </a:t>
                      </a:r>
                      <a:r>
                        <a:rPr lang="it-IT" sz="1050" b="1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it-IT" sz="105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it-IT" sz="1050" b="1" dirty="0" smtClean="0">
                          <a:solidFill>
                            <a:schemeClr val="tx1"/>
                          </a:solidFill>
                        </a:rPr>
                        <a:t>Probabile (2)</a:t>
                      </a:r>
                      <a:endParaRPr lang="it-IT" sz="1200" dirty="0"/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6</a:t>
                      </a:r>
                      <a:endParaRPr lang="it-IT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1829945"/>
                  </a:ext>
                </a:extLst>
              </a:tr>
              <a:tr h="689570"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chemeClr val="tx1"/>
                          </a:solidFill>
                        </a:rPr>
                        <a:t>Improbabile (1)</a:t>
                      </a:r>
                      <a:endParaRPr lang="it-IT" sz="1050" dirty="0"/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3</a:t>
                      </a:r>
                      <a:endParaRPr lang="it-IT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5219472"/>
                  </a:ext>
                </a:extLst>
              </a:tr>
              <a:tr h="68957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i="0" dirty="0" smtClean="0"/>
                        <a:t>Lieve (1)</a:t>
                      </a:r>
                      <a:endParaRPr lang="it-IT" sz="1050" b="1" i="1" dirty="0"/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latin typeface="Grandview"/>
                        </a:rPr>
                        <a:t>Medio (2)</a:t>
                      </a:r>
                      <a:endParaRPr lang="it-IT" sz="1050" b="1" dirty="0">
                        <a:latin typeface="Grandview"/>
                      </a:endParaRP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latin typeface="Grandview"/>
                        </a:rPr>
                        <a:t>Grave (3)</a:t>
                      </a:r>
                      <a:endParaRPr lang="it-IT" sz="1050" b="1" dirty="0">
                        <a:latin typeface="Grandview"/>
                      </a:endParaRP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chemeClr val="tx1"/>
                          </a:solidFill>
                          <a:latin typeface="Grandview"/>
                        </a:rPr>
                        <a:t>Gravissimo (4)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903916"/>
                  </a:ext>
                </a:extLst>
              </a:tr>
            </a:tbl>
          </a:graphicData>
        </a:graphic>
      </p:graphicFrame>
      <p:sp>
        <p:nvSpPr>
          <p:cNvPr id="44" name="CasellaDiTesto 43">
            <a:extLst>
              <a:ext uri="{FF2B5EF4-FFF2-40B4-BE49-F238E27FC236}">
                <a16:creationId xmlns="" xmlns:a16="http://schemas.microsoft.com/office/drawing/2014/main" id="{6E9F4761-7D66-D028-19CF-9D8FC27B66AE}"/>
              </a:ext>
            </a:extLst>
          </p:cNvPr>
          <p:cNvSpPr txBox="1"/>
          <p:nvPr/>
        </p:nvSpPr>
        <p:spPr>
          <a:xfrm>
            <a:off x="663420" y="4251150"/>
            <a:ext cx="2177143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r>
              <a:rPr lang="it-IT" sz="2100" kern="1200" dirty="0" smtClean="0">
                <a:solidFill>
                  <a:prstClr val="white"/>
                </a:solidFill>
                <a:latin typeface="Grandview"/>
                <a:ea typeface="+mn-ea"/>
                <a:cs typeface="+mn-cs"/>
              </a:rPr>
              <a:t>Probabilità= </a:t>
            </a:r>
            <a:r>
              <a:rPr lang="it-IT" sz="2100" kern="1200" dirty="0">
                <a:solidFill>
                  <a:prstClr val="white"/>
                </a:solidFill>
                <a:latin typeface="Grandview"/>
                <a:ea typeface="+mn-ea"/>
                <a:cs typeface="+mn-cs"/>
              </a:rPr>
              <a:t>3</a:t>
            </a:r>
          </a:p>
          <a:p>
            <a:pPr>
              <a:buClrTx/>
              <a:buFontTx/>
              <a:buNone/>
            </a:pPr>
            <a:r>
              <a:rPr lang="it-IT" sz="2100" kern="1200" dirty="0" smtClean="0">
                <a:solidFill>
                  <a:prstClr val="white"/>
                </a:solidFill>
                <a:latin typeface="Grandview"/>
                <a:ea typeface="+mn-ea"/>
                <a:cs typeface="+mn-cs"/>
              </a:rPr>
              <a:t>Gravità = </a:t>
            </a:r>
            <a:r>
              <a:rPr lang="it-IT" sz="2100" kern="1200" dirty="0">
                <a:solidFill>
                  <a:prstClr val="white"/>
                </a:solidFill>
                <a:latin typeface="Grandview"/>
                <a:ea typeface="+mn-ea"/>
                <a:cs typeface="+mn-cs"/>
              </a:rPr>
              <a:t>3</a:t>
            </a:r>
          </a:p>
        </p:txBody>
      </p:sp>
      <p:pic>
        <p:nvPicPr>
          <p:cNvPr id="79" name="Immagine 78">
            <a:extLst>
              <a:ext uri="{FF2B5EF4-FFF2-40B4-BE49-F238E27FC236}">
                <a16:creationId xmlns="" xmlns:a16="http://schemas.microsoft.com/office/drawing/2014/main" id="{9C8B3A92-40AC-3D76-E84A-2A06F1AF9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9277"/>
            <a:ext cx="2286001" cy="1285876"/>
          </a:xfrm>
          <a:prstGeom prst="rect">
            <a:avLst/>
          </a:prstGeom>
        </p:spPr>
      </p:pic>
      <p:sp>
        <p:nvSpPr>
          <p:cNvPr id="39" name="Google Shape;97;p15"/>
          <p:cNvSpPr txBox="1">
            <a:spLocks/>
          </p:cNvSpPr>
          <p:nvPr/>
        </p:nvSpPr>
        <p:spPr>
          <a:xfrm>
            <a:off x="220090" y="45604"/>
            <a:ext cx="6693000" cy="83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5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it-IT" sz="3600" b="1" dirty="0" smtClean="0">
                <a:solidFill>
                  <a:schemeClr val="bg1"/>
                </a:solidFill>
              </a:rPr>
              <a:t>MATRICE DEL RISCHIO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1638" y="1766693"/>
            <a:ext cx="8455632" cy="1808275"/>
          </a:xfrm>
        </p:spPr>
        <p:txBody>
          <a:bodyPr>
            <a:noAutofit/>
          </a:bodyPr>
          <a:lstStyle/>
          <a:p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1600" dirty="0">
                <a:effectLst/>
              </a:rPr>
              <a:t>L'attività di valutazione dei rischi presenti in azienda deve seguire delle fasi specifiche finalizzate all'individuazione di tutte le fonti di pericolo a cui sono esposti i lavoratori. </a:t>
            </a:r>
            <a:r>
              <a:rPr lang="it-IT" sz="1600" dirty="0" smtClean="0">
                <a:effectLst/>
              </a:rPr>
              <a:t/>
            </a:r>
            <a:br>
              <a:rPr lang="it-IT" sz="1600" dirty="0" smtClean="0">
                <a:effectLst/>
              </a:rPr>
            </a:br>
            <a:r>
              <a:rPr lang="it-IT" sz="1600" dirty="0" smtClean="0">
                <a:effectLst/>
              </a:rPr>
              <a:t>Per </a:t>
            </a:r>
            <a:r>
              <a:rPr lang="it-IT" sz="1600" dirty="0">
                <a:effectLst/>
              </a:rPr>
              <a:t>questo tipo di calcolo ci si serve di uno strumento specifico: </a:t>
            </a:r>
            <a:r>
              <a:rPr lang="it-IT" sz="1600" b="1" u="sng" dirty="0">
                <a:solidFill>
                  <a:srgbClr val="FF0000"/>
                </a:solidFill>
                <a:effectLst/>
              </a:rPr>
              <a:t>la Matrice del Rischio</a:t>
            </a:r>
            <a:r>
              <a:rPr lang="it-IT" sz="1600" dirty="0">
                <a:effectLst/>
              </a:rPr>
              <a:t>.</a:t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/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>Si tratta di un diagramma che rappresenta visivamente i rischi associati ad un determinato processo lavorativo, tenendo in considerazione:</a:t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/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> la </a:t>
            </a:r>
            <a:r>
              <a:rPr lang="it-IT" sz="1600" b="1" u="sng" dirty="0">
                <a:solidFill>
                  <a:schemeClr val="tx1"/>
                </a:solidFill>
                <a:effectLst/>
              </a:rPr>
              <a:t>gravità</a:t>
            </a:r>
            <a:r>
              <a:rPr lang="it-IT" sz="1600" dirty="0">
                <a:effectLst/>
              </a:rPr>
              <a:t> dell’evento dannoso e </a:t>
            </a:r>
            <a:r>
              <a:rPr lang="it-IT" sz="1600" dirty="0" smtClean="0">
                <a:effectLst/>
              </a:rPr>
              <a:t/>
            </a:r>
            <a:br>
              <a:rPr lang="it-IT" sz="1600" dirty="0" smtClean="0">
                <a:effectLst/>
              </a:rPr>
            </a:br>
            <a:r>
              <a:rPr lang="it-IT" sz="1600" dirty="0">
                <a:effectLst/>
              </a:rPr>
              <a:t/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>la </a:t>
            </a:r>
            <a:r>
              <a:rPr lang="it-IT" sz="1600" b="1" u="sng" dirty="0">
                <a:solidFill>
                  <a:schemeClr val="tx1"/>
                </a:solidFill>
                <a:effectLst/>
              </a:rPr>
              <a:t>probabilità</a:t>
            </a:r>
            <a:r>
              <a:rPr lang="it-IT" sz="1600" u="sng" dirty="0">
                <a:solidFill>
                  <a:schemeClr val="tx1"/>
                </a:solidFill>
                <a:effectLst/>
              </a:rPr>
              <a:t> </a:t>
            </a:r>
            <a:r>
              <a:rPr lang="it-IT" sz="1600" dirty="0">
                <a:effectLst/>
              </a:rPr>
              <a:t>che esso si verifichi. </a:t>
            </a:r>
            <a:br>
              <a:rPr lang="it-IT" sz="1600" dirty="0">
                <a:effectLst/>
              </a:rPr>
            </a:br>
            <a:r>
              <a:rPr lang="it-IT" sz="1050" dirty="0"/>
              <a:t/>
            </a:r>
            <a:br>
              <a:rPr lang="it-IT" sz="1050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r>
              <a:rPr lang="it-IT" sz="675" dirty="0"/>
              <a:t/>
            </a:r>
            <a:br>
              <a:rPr lang="it-IT" sz="675" dirty="0"/>
            </a:br>
            <a:endParaRPr lang="it-IT" sz="675" dirty="0"/>
          </a:p>
        </p:txBody>
      </p:sp>
      <p:sp>
        <p:nvSpPr>
          <p:cNvPr id="4" name="Rettangolo 3"/>
          <p:cNvSpPr/>
          <p:nvPr/>
        </p:nvSpPr>
        <p:spPr>
          <a:xfrm>
            <a:off x="2805288" y="231251"/>
            <a:ext cx="3508333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>
              <a:buClrTx/>
              <a:buFontTx/>
              <a:buNone/>
            </a:pPr>
            <a:r>
              <a:rPr lang="it-IT" sz="2800" b="1" kern="1200" dirty="0">
                <a:ln w="24500" cmpd="dbl">
                  <a:solidFill>
                    <a:srgbClr val="A5644E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MATRICE DEL RISCHIO</a:t>
            </a:r>
          </a:p>
        </p:txBody>
      </p:sp>
      <p:pic>
        <p:nvPicPr>
          <p:cNvPr id="27650" name="Picture 2" descr="Concetto Di Matrice Dei Rischi Con Impatto E Probabilità Immagine Stock -  Immagine di corporativo, commercio: 1734547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6034" y="2931295"/>
            <a:ext cx="3156015" cy="2140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8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82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660" y="-1"/>
            <a:ext cx="9161120" cy="5143500"/>
            <a:chOff x="-6214" y="-1"/>
            <a:chExt cx="12214827" cy="68580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6" name="Rectangle 115">
            <a:extLst>
              <a:ext uri="{FF2B5EF4-FFF2-40B4-BE49-F238E27FC236}">
                <a16:creationId xmlns="" xmlns:a16="http://schemas.microsoft.com/office/drawing/2014/main" id="{13B6DAC6-0186-4D62-AD69-90B9C0411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4" name="Picture 1" descr="Luci laser al neon allineate a formare un triangolo">
            <a:extLst>
              <a:ext uri="{FF2B5EF4-FFF2-40B4-BE49-F238E27FC236}">
                <a16:creationId xmlns="" xmlns:a16="http://schemas.microsoft.com/office/drawing/2014/main" id="{6F09A7F9-C41D-0FAD-F50D-3A690BFA7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5" b="1635"/>
          <a:stretch/>
        </p:blipFill>
        <p:spPr>
          <a:xfrm>
            <a:off x="519" y="7"/>
            <a:ext cx="9143985" cy="514349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08031" y="2786870"/>
            <a:ext cx="6615070" cy="2031325"/>
          </a:xfrm>
          <a:prstGeom prst="rect">
            <a:avLst/>
          </a:prstGeom>
          <a:solidFill>
            <a:srgbClr val="660033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it-IT" sz="1800" b="1" kern="1200" dirty="0">
                <a:solidFill>
                  <a:srgbClr val="D1D5DB"/>
                </a:solidFill>
                <a:latin typeface="Grandview"/>
                <a:ea typeface="+mn-lt"/>
                <a:cs typeface="+mn-lt"/>
              </a:rPr>
              <a:t>Affrontare il rischio idrico a scuola è di estrema importanza per garantire un ambiente sicuro e sano per gli studenti e il personale. Le scuole possono adottare misure come l'installazione di sistemi di purificazione dell'acqua, la manutenzione delle infrastrutture idriche, la promozione di pratiche igieniche e l'istruzione degli studenti sull'uso sicuro dell'acqua. </a:t>
            </a:r>
            <a:endParaRPr lang="it-IT" sz="2700" b="1" kern="1200" dirty="0">
              <a:solidFill>
                <a:prstClr val="black"/>
              </a:solidFill>
              <a:latin typeface="Grandview"/>
              <a:ea typeface="+mn-ea"/>
              <a:cs typeface="+mn-cs"/>
            </a:endParaRPr>
          </a:p>
        </p:txBody>
      </p:sp>
      <p:pic>
        <p:nvPicPr>
          <p:cNvPr id="3" name="Immagin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965" y="276553"/>
            <a:ext cx="2914178" cy="2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23411" y="-77937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Rischio: finestre in aula 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361553" y="5898233"/>
            <a:ext cx="7007110" cy="26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/>
          </a:p>
        </p:txBody>
      </p:sp>
      <p:pic>
        <p:nvPicPr>
          <p:cNvPr id="1026" name="Picture 2" descr="Covid, ha senso tenere le finestre aperte a scuola per evitare i contagi? I  consigli del pediatra - Il Secolo X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80" y="1273224"/>
            <a:ext cx="5839258" cy="328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10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59026" y="205077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 rot="-226" flipH="1">
            <a:off x="-97829" y="436444"/>
            <a:ext cx="91440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it" sz="3200" dirty="0">
                <a:latin typeface="Roboto"/>
                <a:ea typeface="Roboto"/>
                <a:cs typeface="Roboto"/>
                <a:sym typeface="Roboto"/>
              </a:rPr>
              <a:t>Perché le finestre possono essere pericolose?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06017" y="1298270"/>
            <a:ext cx="8625372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2400" dirty="0">
                <a:latin typeface="Roboto"/>
                <a:ea typeface="Roboto"/>
                <a:cs typeface="Roboto"/>
                <a:sym typeface="Roboto"/>
              </a:rPr>
              <a:t>Le finestre possono essere pericolose perche: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it" sz="2400" dirty="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it" sz="2400" dirty="0" smtClean="0">
                <a:latin typeface="Roboto"/>
                <a:ea typeface="Roboto"/>
                <a:cs typeface="Roboto"/>
                <a:sym typeface="Roboto"/>
              </a:rPr>
              <a:t>) un</a:t>
            </a:r>
            <a:r>
              <a:rPr lang="it" sz="2400" dirty="0">
                <a:latin typeface="Roboto"/>
                <a:ea typeface="Roboto"/>
                <a:cs typeface="Roboto"/>
                <a:sym typeface="Roboto"/>
              </a:rPr>
              <a:t>’ alunno si potrebbe sporgere troppo e quindi cadere </a:t>
            </a:r>
            <a:r>
              <a:rPr lang="it" sz="2400" dirty="0" smtClean="0">
                <a:latin typeface="Roboto"/>
                <a:ea typeface="Roboto"/>
                <a:cs typeface="Roboto"/>
                <a:sym typeface="Roboto"/>
              </a:rPr>
              <a:t>giù;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it" sz="2400" dirty="0">
                <a:latin typeface="Roboto"/>
                <a:ea typeface="Roboto"/>
                <a:cs typeface="Roboto"/>
                <a:sym typeface="Roboto"/>
              </a:rPr>
              <a:t>2) quando si apre la finestra l’ alunno potrebbe per sbaglio sbatterla addosso al </a:t>
            </a:r>
            <a:r>
              <a:rPr lang="it" sz="2400" dirty="0" smtClean="0">
                <a:latin typeface="Roboto"/>
                <a:ea typeface="Roboto"/>
                <a:cs typeface="Roboto"/>
                <a:sym typeface="Roboto"/>
              </a:rPr>
              <a:t>compagno. 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06017" y="2037522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06017" y="2037522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06017" y="2037522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26" y="3192274"/>
            <a:ext cx="3075293" cy="16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8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59026" y="205077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06017" y="2037522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06017" y="2037522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06017" y="2037522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" name="Google Shape;111;p17"/>
          <p:cNvGraphicFramePr/>
          <p:nvPr>
            <p:extLst>
              <p:ext uri="{D42A27DB-BD31-4B8C-83A1-F6EECF244321}">
                <p14:modId xmlns:p14="http://schemas.microsoft.com/office/powerpoint/2010/main" val="3614772418"/>
              </p:ext>
            </p:extLst>
          </p:nvPr>
        </p:nvGraphicFramePr>
        <p:xfrm>
          <a:off x="465125" y="489125"/>
          <a:ext cx="7833625" cy="3287500"/>
        </p:xfrm>
        <a:graphic>
          <a:graphicData uri="http://schemas.openxmlformats.org/drawingml/2006/table">
            <a:tbl>
              <a:tblPr>
                <a:noFill/>
                <a:tableStyleId>{B28C0A40-996A-482A-A46E-25DE7E75EFDB}</a:tableStyleId>
              </a:tblPr>
              <a:tblGrid>
                <a:gridCol w="1566725"/>
                <a:gridCol w="1566725"/>
                <a:gridCol w="1566725"/>
                <a:gridCol w="1566725"/>
                <a:gridCol w="1566725"/>
              </a:tblGrid>
              <a:tr h="6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Altamente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Probabile (4)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4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8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12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16</a:t>
                      </a:r>
                      <a:endParaRPr dirty="0"/>
                    </a:p>
                  </a:txBody>
                  <a:tcPr marL="91425" marR="91425" marT="91425" marB="91425" anchor="ctr"/>
                </a:tc>
              </a:tr>
              <a:tr h="6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Probabile (3)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2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6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Poco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Probabile (2)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6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Improbabile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657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Lieve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Medio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Grave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Gravissimo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1" name="Google Shape;110;p17"/>
          <p:cNvSpPr txBox="1">
            <a:spLocks/>
          </p:cNvSpPr>
          <p:nvPr/>
        </p:nvSpPr>
        <p:spPr>
          <a:xfrm>
            <a:off x="681569" y="3899900"/>
            <a:ext cx="32868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200"/>
              </a:spcAft>
              <a:buSzPts val="358"/>
            </a:pPr>
            <a:r>
              <a:rPr lang="it-IT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Probabilità:3  </a:t>
            </a:r>
          </a:p>
          <a:p>
            <a:pPr marL="0" indent="0">
              <a:spcAft>
                <a:spcPts val="1200"/>
              </a:spcAft>
              <a:buSzPts val="358"/>
            </a:pPr>
            <a:r>
              <a:rPr lang="it-IT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Gravità:3 </a:t>
            </a:r>
            <a:endParaRPr lang="it-IT" sz="24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3055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0" y="2037522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59026" y="205077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 rot="-226" flipH="1">
            <a:off x="159025" y="462442"/>
            <a:ext cx="91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it" sz="4800" dirty="0" smtClean="0">
                <a:latin typeface="Roboto"/>
                <a:ea typeface="Roboto"/>
                <a:cs typeface="Roboto"/>
                <a:sym typeface="Roboto"/>
              </a:rPr>
              <a:t>Come evitare il rischio?</a:t>
            </a:r>
            <a:endParaRPr sz="4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59032" y="1575672"/>
            <a:ext cx="4495161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2800" dirty="0" smtClean="0">
                <a:latin typeface="Roboto"/>
                <a:ea typeface="Roboto"/>
                <a:cs typeface="Roboto"/>
                <a:sym typeface="Roboto"/>
              </a:rPr>
              <a:t>Tenere chiuse le finestre oppure aprirle solo nella parte superiore, questo eviterebbe sia che </a:t>
            </a:r>
            <a:r>
              <a:rPr lang="it" sz="2800" dirty="0" smtClean="0">
                <a:latin typeface="Roboto"/>
                <a:ea typeface="Roboto"/>
                <a:cs typeface="Roboto"/>
                <a:sym typeface="Roboto"/>
              </a:rPr>
              <a:t>l’alunno </a:t>
            </a:r>
            <a:r>
              <a:rPr lang="it" sz="2800" dirty="0" smtClean="0">
                <a:latin typeface="Roboto"/>
                <a:ea typeface="Roboto"/>
                <a:cs typeface="Roboto"/>
                <a:sym typeface="Roboto"/>
              </a:rPr>
              <a:t>si sporge sia che l’anta sbatti addosso al compagno. 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06017" y="2037522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06017" y="2037522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06017" y="2037522"/>
            <a:ext cx="9144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magin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r="50899"/>
          <a:stretch/>
        </p:blipFill>
        <p:spPr>
          <a:xfrm>
            <a:off x="5205887" y="1575672"/>
            <a:ext cx="2715488" cy="29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1461660" y="1682003"/>
            <a:ext cx="6192587" cy="2002345"/>
          </a:xfrm>
          <a:prstGeom prst="rect">
            <a:avLst/>
          </a:prstGeom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algn="ctr"/>
            <a:r>
              <a:rPr lang="it" sz="6600" dirty="0">
                <a:latin typeface="Times New Roman"/>
                <a:ea typeface="Times New Roman"/>
                <a:cs typeface="Times New Roman"/>
                <a:sym typeface="Times New Roman"/>
              </a:rPr>
              <a:t>Grazie per l’attenzione</a:t>
            </a:r>
            <a:endParaRPr sz="6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262163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77402" y="781966"/>
            <a:ext cx="8691937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it-IT" sz="16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La matrice del rischio è composta da una griglia che riporta la </a:t>
            </a:r>
            <a:r>
              <a:rPr lang="it-IT" sz="1600" b="1" u="sng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G</a:t>
            </a:r>
            <a:r>
              <a:rPr lang="it-IT" sz="1600" b="1" u="sng" kern="1200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ravità</a:t>
            </a:r>
            <a:r>
              <a:rPr lang="it-IT" sz="1600" kern="1200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it-IT" sz="16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che l’evento dannoso può avere sull’asse delle X e la </a:t>
            </a:r>
            <a:r>
              <a:rPr lang="it-IT" sz="1600" b="1" u="sng" kern="1200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Probabilità</a:t>
            </a:r>
            <a:r>
              <a:rPr lang="it-IT" sz="1600" kern="1200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it-IT" sz="16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di accadimento sull’asse delle Y. </a:t>
            </a:r>
          </a:p>
          <a:p>
            <a:pPr>
              <a:buClrTx/>
              <a:buFontTx/>
              <a:buNone/>
            </a:pPr>
            <a:endParaRPr lang="it-IT" sz="1600" kern="12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it-IT" sz="1600" kern="1200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Nel </a:t>
            </a:r>
            <a:r>
              <a:rPr lang="it-IT" sz="16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diagramma si dispongono i livelli di gravità dell’evento dannoso in ordine crescente da sinistra verso destra e i livelli di probabilità che l’evento si verifichi in ordine crescente dal basso verso l’alto.</a:t>
            </a:r>
          </a:p>
          <a:p>
            <a:pPr>
              <a:buClrTx/>
              <a:buFontTx/>
              <a:buNone/>
            </a:pPr>
            <a:r>
              <a:rPr lang="it-IT" sz="675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it-IT" sz="675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endParaRPr lang="it-IT" sz="675" kern="12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30461"/>
              </p:ext>
            </p:extLst>
          </p:nvPr>
        </p:nvGraphicFramePr>
        <p:xfrm>
          <a:off x="4304871" y="2137025"/>
          <a:ext cx="4489806" cy="2569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7961"/>
                <a:gridCol w="897961"/>
                <a:gridCol w="827344"/>
                <a:gridCol w="968579"/>
                <a:gridCol w="897961"/>
              </a:tblGrid>
              <a:tr h="450308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Altamente Probabile (4)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0000"/>
                    </a:solidFill>
                  </a:tcPr>
                </a:tc>
              </a:tr>
              <a:tr h="40158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Probabile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(3)</a:t>
                      </a:r>
                      <a:endParaRPr lang="it-IT" sz="1200" dirty="0"/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0000"/>
                    </a:solidFill>
                  </a:tcPr>
                </a:tc>
              </a:tr>
              <a:tr h="45030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Poco Probabile (2)</a:t>
                      </a:r>
                      <a:endParaRPr lang="it-IT" sz="1200" dirty="0"/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38576" marR="38576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38576" marR="38576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FF00"/>
                    </a:solidFill>
                  </a:tcPr>
                </a:tc>
              </a:tr>
              <a:tr h="45030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Improbabile</a:t>
                      </a:r>
                      <a:r>
                        <a:rPr lang="it-IT" sz="1200" baseline="0" dirty="0" smtClean="0"/>
                        <a:t> (1)</a:t>
                      </a:r>
                      <a:endParaRPr lang="it-IT" sz="1200" dirty="0"/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8576" marR="38576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34290" marB="34290">
                    <a:solidFill>
                      <a:srgbClr val="FFFF00"/>
                    </a:solidFill>
                  </a:tcPr>
                </a:tc>
              </a:tr>
              <a:tr h="450308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Lieve (1)</a:t>
                      </a:r>
                      <a:endParaRPr lang="it-IT" sz="1200" dirty="0"/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Medio (2)</a:t>
                      </a:r>
                      <a:endParaRPr lang="it-IT" sz="1200" dirty="0"/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Grave (3)</a:t>
                      </a:r>
                      <a:endParaRPr lang="it-IT" sz="1200" dirty="0"/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Gravissimo (4)</a:t>
                      </a:r>
                      <a:endParaRPr lang="it-IT" sz="1200" dirty="0"/>
                    </a:p>
                  </a:txBody>
                  <a:tcPr marL="38576" marR="38576" marT="34290" marB="34290"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515278" y="2772671"/>
            <a:ext cx="5059472" cy="224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it-IT" sz="1200" u="sng" kern="1200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I livelli </a:t>
            </a:r>
            <a:r>
              <a:rPr lang="it-IT" sz="1200" u="sng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di gravità sono quantificati nel seguente modo:</a:t>
            </a: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Lieve (1)</a:t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Medio (2)</a:t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Grave (3)</a:t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Gravissimo (4)</a:t>
            </a:r>
          </a:p>
          <a:p>
            <a:pPr>
              <a:buClrTx/>
              <a:buFontTx/>
              <a:buNone/>
            </a:pP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u="sng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Per il livello di probabilità invece avremo:</a:t>
            </a: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Improbabile (1)</a:t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Poco probabile (2)</a:t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Probabile (3)</a:t>
            </a:r>
            <a:b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it-IT" sz="1200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Altamente probabile (4)</a:t>
            </a:r>
          </a:p>
          <a:p>
            <a:pPr>
              <a:buClrTx/>
              <a:buFontTx/>
              <a:buNone/>
            </a:pPr>
            <a:endParaRPr lang="it-IT" sz="788" kern="12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4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3972" y="250464"/>
            <a:ext cx="4020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 BLANCA" panose="02000000000000000000" pitchFamily="2" charset="0"/>
                <a:hlinkClick r:id="rId2" action="ppaction://hlinksldjump"/>
              </a:rPr>
              <a:t>RISCHIO ELETTRICO</a:t>
            </a:r>
            <a:endParaRPr lang="it-IT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 BLANCA" panose="02000000000000000000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31638" y="1293715"/>
            <a:ext cx="6569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it" sz="3600" b="1" i="0" u="none" strike="noStrike" kern="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 BLANCA" panose="02000000000000000000" pitchFamily="2" charset="0"/>
                <a:ea typeface="Times New Roman"/>
                <a:cs typeface="Times New Roman"/>
                <a:sym typeface="Times New Roman"/>
                <a:hlinkClick r:id="rId3" action="ppaction://hlinksldjump"/>
              </a:rPr>
              <a:t>RISCHIO DI INCIAMPI O CADUTE</a:t>
            </a:r>
            <a:endParaRPr lang="it-IT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ttangolo 11">
            <a:hlinkClick r:id="rId4" action="ppaction://hlinksldjump"/>
          </p:cNvPr>
          <p:cNvSpPr/>
          <p:nvPr/>
        </p:nvSpPr>
        <p:spPr>
          <a:xfrm>
            <a:off x="542785" y="2141086"/>
            <a:ext cx="6781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 BLANCA" panose="02000000000000000000" pitchFamily="2" charset="0"/>
                <a:hlinkClick r:id="rId4" action="ppaction://hlinksldjump"/>
              </a:rPr>
              <a:t>RISCHIO INFORTUNIO IN CLASSE </a:t>
            </a:r>
            <a:endParaRPr lang="it-IT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 BLANCA" panose="02000000000000000000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72712" y="3111568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all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 BLANCA" panose="02000000000000000000" pitchFamily="2" charset="0"/>
                <a:hlinkClick r:id="rId5" action="ppaction://hlinksldjump"/>
              </a:rPr>
              <a:t>Rischio idrico</a:t>
            </a:r>
            <a:endParaRPr lang="it-IT" sz="3600" b="1" cap="all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 BLANCA" panose="02000000000000000000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0331" y="4066592"/>
            <a:ext cx="5766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all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 BLANCA" panose="02000000000000000000" pitchFamily="2" charset="0"/>
                <a:hlinkClick r:id="rId6" action="ppaction://hlinksldjump"/>
              </a:rPr>
              <a:t>Rischio: finestre in aula</a:t>
            </a:r>
            <a:endParaRPr lang="it-IT" sz="3600" b="1" cap="all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50375" y="179200"/>
            <a:ext cx="5050500" cy="47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 dirty="0">
                <a:latin typeface="Times New Roman"/>
                <a:ea typeface="Times New Roman"/>
                <a:cs typeface="Times New Roman"/>
                <a:sym typeface="Times New Roman"/>
              </a:rPr>
              <a:t>RISCHIO DI INCIAMPI O CADUTE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latin typeface="Times New Roman"/>
                <a:ea typeface="Times New Roman"/>
                <a:cs typeface="Times New Roman"/>
                <a:sym typeface="Times New Roman"/>
              </a:rPr>
              <a:t>Abbiamo riscontrato questo pericolo nelle scale della </a:t>
            </a:r>
            <a:r>
              <a:rPr lang="it" sz="3100" dirty="0" smtClean="0">
                <a:latin typeface="Times New Roman"/>
                <a:ea typeface="Times New Roman"/>
                <a:cs typeface="Times New Roman"/>
                <a:sym typeface="Times New Roman"/>
              </a:rPr>
              <a:t>scuola.</a:t>
            </a:r>
            <a:endParaRPr sz="321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000" y="1261488"/>
            <a:ext cx="3840174" cy="25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4531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Times New Roman"/>
                <a:ea typeface="Times New Roman"/>
                <a:cs typeface="Times New Roman"/>
                <a:sym typeface="Times New Roman"/>
              </a:rPr>
              <a:t>QUALI DANNI PUÒ CAUSARE</a:t>
            </a:r>
            <a:r>
              <a:rPr lang="it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470900"/>
            <a:ext cx="3274800" cy="30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Questo rischio può causare sulla persona un danno fisico come lividi o nei peggiori casi:distorsioni, lussazioni e piccole fratture. </a:t>
            </a:r>
            <a:endParaRPr sz="3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l="29982" t="17702" r="30721" b="16538"/>
          <a:stretch/>
        </p:blipFill>
        <p:spPr>
          <a:xfrm>
            <a:off x="4156700" y="1948000"/>
            <a:ext cx="1920100" cy="2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65125" y="4103030"/>
            <a:ext cx="32868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SzPts val="358"/>
              <a:buNone/>
            </a:pPr>
            <a:r>
              <a:rPr lang="it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Probabilità:2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SzPts val="358"/>
              <a:buNone/>
            </a:pPr>
            <a:r>
              <a:rPr lang="it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Gravità:3 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1" name="Google Shape;111;p17"/>
          <p:cNvGraphicFramePr/>
          <p:nvPr>
            <p:extLst>
              <p:ext uri="{D42A27DB-BD31-4B8C-83A1-F6EECF244321}">
                <p14:modId xmlns:p14="http://schemas.microsoft.com/office/powerpoint/2010/main" val="2659400203"/>
              </p:ext>
            </p:extLst>
          </p:nvPr>
        </p:nvGraphicFramePr>
        <p:xfrm>
          <a:off x="465125" y="704882"/>
          <a:ext cx="7833625" cy="3287500"/>
        </p:xfrm>
        <a:graphic>
          <a:graphicData uri="http://schemas.openxmlformats.org/drawingml/2006/table">
            <a:tbl>
              <a:tblPr>
                <a:noFill/>
                <a:tableStyleId>{B28C0A40-996A-482A-A46E-25DE7E75EFDB}</a:tableStyleId>
              </a:tblPr>
              <a:tblGrid>
                <a:gridCol w="1566725"/>
                <a:gridCol w="1566725"/>
                <a:gridCol w="1566725"/>
                <a:gridCol w="1566725"/>
                <a:gridCol w="1566725"/>
              </a:tblGrid>
              <a:tr h="6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Altamente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Probabile (4)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4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8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12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/>
                        <a:t>16</a:t>
                      </a:r>
                      <a:endParaRPr dirty="0"/>
                    </a:p>
                  </a:txBody>
                  <a:tcPr marL="91425" marR="91425" marT="91425" marB="91425" anchor="ctr"/>
                </a:tc>
              </a:tr>
              <a:tr h="6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Probabile (3)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6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Poco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Probabile (2)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2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6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Improbabile 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</a:tr>
              <a:tr h="657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Lieve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Medio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Grave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Gravissimo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" name="Google Shape;97;p15"/>
          <p:cNvSpPr txBox="1">
            <a:spLocks noGrp="1"/>
          </p:cNvSpPr>
          <p:nvPr>
            <p:ph type="title"/>
          </p:nvPr>
        </p:nvSpPr>
        <p:spPr>
          <a:xfrm>
            <a:off x="405425" y="0"/>
            <a:ext cx="6693000" cy="8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chemeClr val="bg2"/>
                </a:solidFill>
              </a:rPr>
              <a:t>MATRICE DEL </a:t>
            </a:r>
            <a:r>
              <a:rPr lang="it" sz="2800" b="1" dirty="0" smtClean="0">
                <a:solidFill>
                  <a:schemeClr val="bg2"/>
                </a:solidFill>
              </a:rPr>
              <a:t>RISCHIO:</a:t>
            </a:r>
            <a:endParaRPr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311" y="1883382"/>
            <a:ext cx="4572000" cy="14957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5000"/>
              </a:lnSpc>
              <a:spcAft>
                <a:spcPts val="1200"/>
              </a:spcAft>
              <a:buClr>
                <a:srgbClr val="434343"/>
              </a:buClr>
              <a:buSzPts val="1800"/>
            </a:pPr>
            <a:r>
              <a:rPr lang="it-IT" sz="2400" dirty="0">
                <a:solidFill>
                  <a:srgbClr val="2A39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ridurre il rischio possiamo applicare delle strisce antiscivolo sulle scale </a:t>
            </a:r>
            <a:r>
              <a:rPr lang="it-IT" sz="2400" dirty="0" smtClean="0">
                <a:solidFill>
                  <a:srgbClr val="2A39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 </a:t>
            </a:r>
            <a:r>
              <a:rPr lang="it-IT" sz="2400" dirty="0">
                <a:solidFill>
                  <a:srgbClr val="2A39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evitare di correre sulle </a:t>
            </a:r>
            <a:r>
              <a:rPr lang="it-IT" sz="2400" dirty="0" smtClean="0">
                <a:solidFill>
                  <a:srgbClr val="2A39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scale.</a:t>
            </a:r>
            <a:endParaRPr lang="it-IT" sz="3700" dirty="0">
              <a:solidFill>
                <a:srgbClr val="2A399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1311" y="718005"/>
            <a:ext cx="76285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" sz="3000" b="1" dirty="0">
                <a:solidFill>
                  <a:srgbClr val="2A39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 FARE PER RIDURRE IL RISCHIO?</a:t>
            </a:r>
            <a:endParaRPr lang="it-IT" dirty="0"/>
          </a:p>
        </p:txBody>
      </p:sp>
      <p:pic>
        <p:nvPicPr>
          <p:cNvPr id="6" name="Immagin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807" y="1610162"/>
            <a:ext cx="2633067" cy="19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63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92266" y="813246"/>
            <a:ext cx="5838600" cy="14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FFFF"/>
                </a:solidFill>
              </a:rPr>
              <a:t>RISCHIO ELETTRICO </a:t>
            </a:r>
            <a:r>
              <a:rPr lang="it" b="1" dirty="0" smtClean="0">
                <a:solidFill>
                  <a:srgbClr val="FFFFFF"/>
                </a:solidFill>
              </a:rPr>
              <a:t/>
            </a:r>
            <a:br>
              <a:rPr lang="it" b="1" dirty="0" smtClean="0">
                <a:solidFill>
                  <a:srgbClr val="FFFFFF"/>
                </a:solidFill>
              </a:rPr>
            </a:br>
            <a:r>
              <a:rPr lang="it" b="1" dirty="0" smtClean="0">
                <a:solidFill>
                  <a:srgbClr val="FFFFFF"/>
                </a:solidFill>
              </a:rPr>
              <a:t>IN </a:t>
            </a:r>
            <a:r>
              <a:rPr lang="it" b="1" dirty="0">
                <a:solidFill>
                  <a:srgbClr val="FFFFFF"/>
                </a:solidFill>
              </a:rPr>
              <a:t>AULA INFORMATICA </a:t>
            </a:r>
            <a:endParaRPr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325" y="1905328"/>
            <a:ext cx="2731343" cy="272527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07718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sineVTI" id="{4F4449D5-5E9D-4D83-9E2A-939F9CF20276}" vid="{03166EA1-370F-4321-A61E-8851365B4312}"/>
    </a:ext>
  </a:extLst>
</a:theme>
</file>

<file path=ppt/theme/theme8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874</Words>
  <Application>Microsoft Office PowerPoint</Application>
  <PresentationFormat>Presentazione su schermo (16:9)</PresentationFormat>
  <Paragraphs>220</Paragraphs>
  <Slides>25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25</vt:i4>
      </vt:variant>
    </vt:vector>
  </HeadingPairs>
  <TitlesOfParts>
    <vt:vector size="42" baseType="lpstr">
      <vt:lpstr>Arial</vt:lpstr>
      <vt:lpstr>Wingdings</vt:lpstr>
      <vt:lpstr>Roboto</vt:lpstr>
      <vt:lpstr>AR BLANCA</vt:lpstr>
      <vt:lpstr>Grandview</vt:lpstr>
      <vt:lpstr>Franklin Gothic Medium</vt:lpstr>
      <vt:lpstr>Franklin Gothic Book</vt:lpstr>
      <vt:lpstr>Wingdings 2</vt:lpstr>
      <vt:lpstr>Times New Roman</vt:lpstr>
      <vt:lpstr>Geometric</vt:lpstr>
      <vt:lpstr>1_Geometric</vt:lpstr>
      <vt:lpstr>Terra</vt:lpstr>
      <vt:lpstr>2_Geometric</vt:lpstr>
      <vt:lpstr>3_Geometric</vt:lpstr>
      <vt:lpstr>Simple Light</vt:lpstr>
      <vt:lpstr>CosineVTI</vt:lpstr>
      <vt:lpstr>Material</vt:lpstr>
      <vt:lpstr>Sicurezza e Matematica</vt:lpstr>
      <vt:lpstr>      L'attività di valutazione dei rischi presenti in azienda deve seguire delle fasi specifiche finalizzate all'individuazione di tutte le fonti di pericolo a cui sono esposti i lavoratori.  Per questo tipo di calcolo ci si serve di uno strumento specifico: la Matrice del Rischio.  Si tratta di un diagramma che rappresenta visivamente i rischi associati ad un determinato processo lavorativo, tenendo in considerazione:   la gravità dell’evento dannoso e   la probabilità che esso si verifichi.             </vt:lpstr>
      <vt:lpstr>Presentazione standard di PowerPoint</vt:lpstr>
      <vt:lpstr>Presentazione standard di PowerPoint</vt:lpstr>
      <vt:lpstr>RISCHIO DI INCIAMPI O CADUTE  Abbiamo riscontrato questo pericolo nelle scale della scuola. </vt:lpstr>
      <vt:lpstr>QUALI DANNI PUÒ CAUSARE?</vt:lpstr>
      <vt:lpstr>MATRICE DEL RISCHIO:</vt:lpstr>
      <vt:lpstr>Presentazione standard di PowerPoint</vt:lpstr>
      <vt:lpstr>RISCHIO ELETTRICO  IN AULA INFORMATICA  </vt:lpstr>
      <vt:lpstr>CONSEGUENZE SULLA PERSONA:</vt:lpstr>
      <vt:lpstr>MATRICE DEL RISCHIO:</vt:lpstr>
      <vt:lpstr>MISURE PER RIDURRE IL RISCHIO ELETTRICO </vt:lpstr>
      <vt:lpstr>Rischio infortunio in classe </vt:lpstr>
      <vt:lpstr>CONSEGUENZA SULLA PERSONA</vt:lpstr>
      <vt:lpstr>MATRICE DEL RISCHIO</vt:lpstr>
      <vt:lpstr>MISURE PER ELIMINARE IL RISCHIO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Rischio: finestre in aula 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RISCHIO DI INCIAMPI O CADUTE  Abbiamo riscontrato questo pericolo nelle scale della scuola. </dc:title>
  <cp:lastModifiedBy>Acer</cp:lastModifiedBy>
  <cp:revision>11</cp:revision>
  <dcterms:modified xsi:type="dcterms:W3CDTF">2023-11-22T15:41:18Z</dcterms:modified>
</cp:coreProperties>
</file>